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66" r:id="rId3"/>
    <p:sldId id="258" r:id="rId4"/>
    <p:sldId id="257" r:id="rId5"/>
    <p:sldId id="262" r:id="rId6"/>
    <p:sldId id="304" r:id="rId7"/>
    <p:sldId id="264" r:id="rId8"/>
    <p:sldId id="267" r:id="rId9"/>
    <p:sldId id="268" r:id="rId10"/>
    <p:sldId id="269" r:id="rId11"/>
    <p:sldId id="260" r:id="rId12"/>
    <p:sldId id="271" r:id="rId13"/>
    <p:sldId id="278" r:id="rId14"/>
    <p:sldId id="270" r:id="rId15"/>
    <p:sldId id="279" r:id="rId16"/>
    <p:sldId id="281" r:id="rId17"/>
    <p:sldId id="302" r:id="rId18"/>
    <p:sldId id="263" r:id="rId19"/>
    <p:sldId id="275" r:id="rId20"/>
    <p:sldId id="276" r:id="rId21"/>
    <p:sldId id="27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9" r:id="rId33"/>
    <p:sldId id="298" r:id="rId34"/>
    <p:sldId id="300" r:id="rId35"/>
    <p:sldId id="303" r:id="rId3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1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3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34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22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85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5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9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5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38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82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4089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2321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1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91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390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9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4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95919" y="2653827"/>
            <a:ext cx="6752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Egzamin ósmoklasisty</a:t>
            </a:r>
            <a:endParaRPr lang="pl-P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768088" y="3685792"/>
            <a:ext cx="57206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Rok szkolny 2020 / 2021</a:t>
            </a:r>
            <a:endParaRPr lang="pl-PL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2955" y="386507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Termin egzaminów dodatkowych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953" y="1426926"/>
            <a:ext cx="8138160" cy="4817119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  Ósmoklasiści, którzy z przyczyn losowych lub zdrowotnych nie mogli przystąpić do egzaminu w ustalonym terminie kwietniowym, a także ci, którym egzamin przerwano, przystępują do niego w dodatkowym terminie, wyznaczonym przez dyrektora CKE.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</a:t>
            </a:r>
          </a:p>
          <a:p>
            <a:pPr algn="ctr"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 </a:t>
            </a:r>
            <a:r>
              <a:rPr lang="pl-PL" sz="2400" b="1" dirty="0" smtClean="0">
                <a:latin typeface="Bookman Old Style" panose="02050604050505020204" pitchFamily="18" charset="0"/>
              </a:rPr>
              <a:t>Dodatkowy </a:t>
            </a:r>
            <a:r>
              <a:rPr lang="pl-PL" sz="2400" b="1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400" b="1" dirty="0" smtClean="0">
                <a:latin typeface="Bookman Old Style" panose="02050604050505020204" pitchFamily="18" charset="0"/>
              </a:rPr>
              <a:t> odbędzie się: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16 czerwca 2021r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język polski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17 czerwca 2021r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matematyka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18 czerwca 2021r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język obcy nowożytny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74762" y="470262"/>
            <a:ext cx="7615648" cy="586522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Zwolnienie z części egzaminu </a:t>
            </a:r>
            <a:b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</a:br>
            <a: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ósmoklasisty</a:t>
            </a: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/>
            </a:r>
            <a:b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Laureat i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finalista olimpiady przedmiotowej wymienionej w wykazie olimpiad oraz laureatów konkursu przedmiotowego o zasięgu wojewódzkim lub </a:t>
            </a:r>
            <a:r>
              <a:rPr kumimoji="0" lang="pl-P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ponadwojewódzkim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, organizowanego z zakresu jednego z przedmiotów objętych egzaminem ósmoklasisty, są zwolnieni z egzaminu ósmoklasisty </a:t>
            </a:r>
            <a:b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</a:b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z tego przedmiotu. </a:t>
            </a:r>
            <a:r>
              <a:rPr lang="pl-PL" sz="2400" dirty="0" smtClean="0">
                <a:latin typeface="Bookman Old Style" panose="02050604050505020204" pitchFamily="18" charset="0"/>
              </a:rPr>
              <a:t>Uczeń zwolniony z egzaminu będzie miał na zaświadczeniu</a:t>
            </a:r>
            <a:r>
              <a:rPr lang="pl-PL" sz="2400" dirty="0">
                <a:latin typeface="Bookman Old Style" panose="02050604050505020204" pitchFamily="18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</a:rPr>
              <a:t>o szczegółowych wynikach egzaminu ósmoklasisty w rubryce danego przedmiotu wpisane słowo – odpowiednio – „zwolniony” lub „zwolniona” oraz maksymalny wynik, tj. „100%”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7019" y="581693"/>
            <a:ext cx="794221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  <a:latin typeface="Gabriola" pitchFamily="82" charset="0"/>
              </a:rPr>
              <a:t>     </a:t>
            </a:r>
            <a:r>
              <a:rPr lang="pl-PL" sz="4000" b="1" dirty="0" smtClean="0">
                <a:latin typeface="Gabriola" pitchFamily="82" charset="0"/>
              </a:rPr>
              <a:t>Uprawnienia uczniów ze specjalnymi</a:t>
            </a:r>
            <a:br>
              <a:rPr lang="pl-PL" sz="4000" b="1" dirty="0" smtClean="0">
                <a:latin typeface="Gabriola" pitchFamily="82" charset="0"/>
              </a:rPr>
            </a:br>
            <a:r>
              <a:rPr lang="pl-PL" sz="4000" b="1" dirty="0" smtClean="0">
                <a:latin typeface="Gabriola" pitchFamily="82" charset="0"/>
              </a:rPr>
              <a:t>                potrzebami edukacyjnymi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Uczniowie ze specjalnymi potrzebami edukacyjnymi, w tym uczniowie z  </a:t>
            </a:r>
            <a:r>
              <a:rPr lang="pl-PL" sz="2400" dirty="0" err="1" smtClean="0">
                <a:latin typeface="Bookman Old Style" panose="02050604050505020204" pitchFamily="18" charset="0"/>
              </a:rPr>
              <a:t>niepełnosprawnościami</a:t>
            </a:r>
            <a:r>
              <a:rPr lang="pl-PL" sz="2400" dirty="0" smtClean="0">
                <a:latin typeface="Bookman Old Style" panose="02050604050505020204" pitchFamily="18" charset="0"/>
              </a:rPr>
              <a:t>, ‎niedostosowani społecznie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oraz zagrożeni niedostosowaniem społecznym, oraz uczniowie, o których mowa w art. 165 ust. 1 ustawy z dnia 14 grudnia 2016 r. </a:t>
            </a:r>
            <a:r>
              <a:rPr lang="pl-PL" sz="2400" i="1" dirty="0" smtClean="0">
                <a:latin typeface="Bookman Old Style" panose="02050604050505020204" pitchFamily="18" charset="0"/>
              </a:rPr>
              <a:t>Prawo oświatowe </a:t>
            </a:r>
            <a:r>
              <a:rPr lang="pl-PL" sz="2400" dirty="0" smtClean="0">
                <a:latin typeface="Bookman Old Style" panose="02050604050505020204" pitchFamily="18" charset="0"/>
              </a:rPr>
              <a:t>(cudzoziemcy) przystępują do ‎egzaminu ósmoklasisty w warunkach i/lub formach dostosowanych do ich potrzeb. Szczegółowe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‎informacje dotyczące dostosowań są ogłaszane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w komunikacie o dostosowaniach.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09896" y="1185265"/>
            <a:ext cx="757645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solidFill>
                  <a:srgbClr val="FF0000"/>
                </a:solidFill>
                <a:latin typeface="Gabriola" pitchFamily="82" charset="0"/>
              </a:rPr>
              <a:t>                        </a:t>
            </a:r>
            <a:r>
              <a:rPr lang="pl-PL" sz="4000" b="1" dirty="0" smtClean="0">
                <a:latin typeface="Gabriola" pitchFamily="82" charset="0"/>
              </a:rPr>
              <a:t>Procedura dla rodziców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Rodzice (prawni opiekunowie) ucznia </a:t>
            </a:r>
            <a:r>
              <a:rPr lang="pl-PL" sz="2400" u="sng" dirty="0" smtClean="0">
                <a:latin typeface="Bookman Old Style" panose="02050604050505020204" pitchFamily="18" charset="0"/>
              </a:rPr>
              <a:t>nie później niż do </a:t>
            </a:r>
            <a:r>
              <a:rPr lang="pl-PL" sz="2400" b="1" u="sng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30 września </a:t>
            </a:r>
            <a:r>
              <a:rPr lang="pl-PL" sz="2400" dirty="0" smtClean="0">
                <a:latin typeface="Bookman Old Style" panose="02050604050505020204" pitchFamily="18" charset="0"/>
              </a:rPr>
              <a:t>roku szkolnego, ‎w którym jest przeprowadzany egzamin, składają dyrektorowi szkoły pisemną deklarację ‎o przystąpieniu do egzaminu z jednego z języków obcych nowożytnych, ‎którego uczeń uczył się w szkole jako przedmiotu obowiązkowego. 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20833" y="1522417"/>
            <a:ext cx="7576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Rodzice (prawni opiekunowie) </a:t>
            </a:r>
            <a:r>
              <a:rPr lang="pl-PL" sz="2400" u="sng" dirty="0" smtClean="0">
                <a:latin typeface="Bookman Old Style" panose="02050604050505020204" pitchFamily="18" charset="0"/>
              </a:rPr>
              <a:t>nie później niż</a:t>
            </a:r>
            <a:r>
              <a:rPr lang="pl-PL" sz="2400" dirty="0" smtClean="0">
                <a:latin typeface="Bookman Old Style" panose="02050604050505020204" pitchFamily="18" charset="0"/>
              </a:rPr>
              <a:t> </a:t>
            </a:r>
          </a:p>
          <a:p>
            <a:pPr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25 lutego 2021r. </a:t>
            </a:r>
            <a:r>
              <a:rPr lang="pl-PL" sz="2400" dirty="0" smtClean="0">
                <a:latin typeface="Bookman Old Style" panose="02050604050505020204" pitchFamily="18" charset="0"/>
              </a:rPr>
              <a:t>składają dyrektorowi szkoły pisemną informację o zmianie języka obcego nowożytnego, wskazanego wcześniej w deklaracji na inny język obcy, którego uczeń uczył się w ramach obowiązkowych zajęć edukacyjnych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79270" y="1672046"/>
            <a:ext cx="75764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Do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11 maja 2021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r. </a:t>
            </a:r>
            <a:r>
              <a:rPr lang="pl-PL" sz="2400" dirty="0" smtClean="0">
                <a:latin typeface="Bookman Old Style" panose="02050604050505020204" pitchFamily="18" charset="0"/>
              </a:rPr>
              <a:t>rodzice uczniów którzy uzyskali tytuł laureata lub finalisty olimpiady przedmiotowej albo tytuł laureata konkursu przedmiotowego o zasięgu wojewódzkim lub </a:t>
            </a:r>
            <a:r>
              <a:rPr lang="pl-PL" sz="2400" dirty="0" err="1" smtClean="0">
                <a:latin typeface="Bookman Old Style" panose="02050604050505020204" pitchFamily="18" charset="0"/>
              </a:rPr>
              <a:t>ponadwojewódzkim</a:t>
            </a:r>
            <a:r>
              <a:rPr lang="pl-PL" sz="2400" dirty="0" smtClean="0">
                <a:latin typeface="Bookman Old Style" panose="02050604050505020204" pitchFamily="18" charset="0"/>
              </a:rPr>
              <a:t> z innego języka obcego nowożytnego, mają prawo złożyć wniosek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do dyrektora szkoły o zmianie języka obcego nowożytnego.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53142" y="1593057"/>
            <a:ext cx="790302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15 października 2020r.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dyrektor szkoły przyjmuje od rodziców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uczniów</a:t>
            </a:r>
            <a:r>
              <a:rPr lang="pl-PL" sz="2400" dirty="0">
                <a:latin typeface="Bookman Old Style" panose="02050604050505020204" pitchFamily="18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</a:rPr>
              <a:t>zaświadczenia o stanie zdrowia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oraz opinie z  Poradni Psychologiczno-Pedagogicznej.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</a:t>
            </a:r>
            <a:r>
              <a:rPr lang="pl-PL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20 listopada 2020r</a:t>
            </a:r>
            <a:r>
              <a:rPr lang="pl-PL" sz="2400" dirty="0">
                <a:latin typeface="Bookman Old Style" panose="02050604050505020204" pitchFamily="18" charset="0"/>
              </a:rPr>
              <a:t>. dyrektor jako </a:t>
            </a:r>
            <a:r>
              <a:rPr lang="pl-PL" sz="2400" dirty="0" smtClean="0">
                <a:latin typeface="Bookman Old Style" panose="02050604050505020204" pitchFamily="18" charset="0"/>
              </a:rPr>
              <a:t>przewodniczący </a:t>
            </a:r>
            <a:r>
              <a:rPr lang="pl-PL" sz="2400" dirty="0">
                <a:latin typeface="Bookman Old Style" panose="02050604050505020204" pitchFamily="18" charset="0"/>
              </a:rPr>
              <a:t>zespołu egzaminacyjnego informuje na piśmie rodziców </a:t>
            </a:r>
            <a:r>
              <a:rPr lang="pl-PL" sz="2400" dirty="0" smtClean="0">
                <a:latin typeface="Bookman Old Style" panose="02050604050505020204" pitchFamily="18" charset="0"/>
              </a:rPr>
              <a:t> ucznia o dostosowaniu warunków i form przeprowadzania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egzaminu </a:t>
            </a:r>
            <a:r>
              <a:rPr lang="pl-PL" sz="2400" dirty="0">
                <a:latin typeface="Bookman Old Style" panose="02050604050505020204" pitchFamily="18" charset="0"/>
              </a:rPr>
              <a:t>do jego dysfunkcji. </a:t>
            </a:r>
            <a:r>
              <a:rPr lang="pl-PL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Do 25 listopada 2020r. </a:t>
            </a:r>
            <a:r>
              <a:rPr lang="pl-PL" sz="2400" dirty="0">
                <a:latin typeface="Bookman Old Style" panose="02050604050505020204" pitchFamily="18" charset="0"/>
              </a:rPr>
              <a:t>rodzic </a:t>
            </a:r>
            <a:r>
              <a:rPr lang="pl-PL" sz="2400" dirty="0" smtClean="0">
                <a:latin typeface="Bookman Old Style" panose="02050604050505020204" pitchFamily="18" charset="0"/>
              </a:rPr>
              <a:t> ucznia </a:t>
            </a:r>
            <a:r>
              <a:rPr lang="pl-PL" sz="2400" dirty="0">
                <a:latin typeface="Bookman Old Style" panose="02050604050505020204" pitchFamily="18" charset="0"/>
              </a:rPr>
              <a:t>składa dyrektorowi szkoły pisemne oświadczenie  o rezygnacji z korzystania </a:t>
            </a:r>
            <a:r>
              <a:rPr lang="pl-PL" sz="2400" dirty="0" smtClean="0">
                <a:latin typeface="Bookman Old Style" panose="02050604050505020204" pitchFamily="18" charset="0"/>
              </a:rPr>
              <a:t>albo </a:t>
            </a:r>
            <a:r>
              <a:rPr lang="pl-PL" sz="2400" dirty="0">
                <a:latin typeface="Bookman Old Style" panose="02050604050505020204" pitchFamily="18" charset="0"/>
              </a:rPr>
              <a:t>niekorzystania z dostosowań </a:t>
            </a:r>
            <a:r>
              <a:rPr lang="pl-PL" sz="2400" dirty="0" smtClean="0">
                <a:latin typeface="Bookman Old Style" panose="02050604050505020204" pitchFamily="18" charset="0"/>
              </a:rPr>
              <a:t>podczas </a:t>
            </a:r>
            <a:r>
              <a:rPr lang="pl-PL" sz="2400" dirty="0">
                <a:latin typeface="Bookman Old Style" panose="02050604050505020204" pitchFamily="18" charset="0"/>
              </a:rPr>
              <a:t>egzaminu wskazanych przez radę pedagogiczną.</a:t>
            </a:r>
            <a:br>
              <a:rPr lang="pl-PL" sz="2400" dirty="0">
                <a:latin typeface="Bookman Old Style" panose="02050604050505020204" pitchFamily="18" charset="0"/>
              </a:rPr>
            </a:br>
            <a:endParaRPr lang="pl-PL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endParaRPr lang="pl-PL" sz="3600" dirty="0">
              <a:latin typeface="Gabriola" pitchFamily="8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39338" y="1645921"/>
            <a:ext cx="66252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 lipca 2021r.  </a:t>
            </a:r>
            <a:r>
              <a:rPr lang="pl-PL" sz="2400" dirty="0" smtClean="0">
                <a:latin typeface="Bookman Old Style" panose="02050604050505020204" pitchFamily="18" charset="0"/>
              </a:rPr>
              <a:t>nastąpi udostępnienie w systemie SIOEO wyników egzaminu ósmoklasisty.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Do</a:t>
            </a:r>
            <a:r>
              <a:rPr lang="pl-PL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pl-PL" sz="2400" dirty="0">
                <a:solidFill>
                  <a:schemeClr val="accent2"/>
                </a:solidFill>
                <a:latin typeface="Bookman Old Style" panose="02050604050505020204" pitchFamily="18" charset="0"/>
              </a:rPr>
              <a:t>8 lipca 2021r. </a:t>
            </a:r>
            <a:r>
              <a:rPr lang="pl-PL" sz="2400" dirty="0" smtClean="0">
                <a:latin typeface="Bookman Old Style" panose="02050604050505020204" pitchFamily="18" charset="0"/>
              </a:rPr>
              <a:t>nastąpi  </a:t>
            </a:r>
            <a:r>
              <a:rPr lang="pl-PL" sz="2400" dirty="0">
                <a:latin typeface="Bookman Old Style" panose="02050604050505020204" pitchFamily="18" charset="0"/>
              </a:rPr>
              <a:t>przekazanie </a:t>
            </a:r>
            <a:r>
              <a:rPr lang="pl-PL" sz="2400" dirty="0" smtClean="0">
                <a:latin typeface="Bookman Old Style" panose="02050604050505020204" pitchFamily="18" charset="0"/>
              </a:rPr>
              <a:t>przez OKE do szkół zaświadczeń</a:t>
            </a:r>
            <a:r>
              <a:rPr lang="pl-PL" sz="2400" dirty="0">
                <a:latin typeface="Bookman Old Style" panose="02050604050505020204" pitchFamily="18" charset="0"/>
              </a:rPr>
              <a:t>/ informacji o szczegółowych wynikach wyników egzaminu ósmoklasisty. </a:t>
            </a:r>
            <a:endParaRPr lang="pl-PL" sz="2400" dirty="0" smtClean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pl-PL" sz="2400" dirty="0">
                <a:solidFill>
                  <a:schemeClr val="accent2"/>
                </a:solidFill>
                <a:latin typeface="Bookman Old Style" panose="02050604050505020204" pitchFamily="18" charset="0"/>
              </a:rPr>
              <a:t>9 lipca 2021r.  </a:t>
            </a:r>
            <a:r>
              <a:rPr lang="pl-PL" sz="2400" dirty="0">
                <a:latin typeface="Bookman Old Style" panose="02050604050505020204" pitchFamily="18" charset="0"/>
              </a:rPr>
              <a:t>nastąpi  wydanie zdającym zaświadczenia o szczegółowych wynikach egzaminu ósmoklasisty. </a:t>
            </a:r>
          </a:p>
          <a:p>
            <a:pPr>
              <a:defRPr/>
            </a:pPr>
            <a:endParaRPr lang="pl-PL" sz="24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pl-PL" sz="4800" dirty="0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2268" y="1751440"/>
            <a:ext cx="81250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400" dirty="0" smtClean="0">
                <a:latin typeface="Bookman Old Style" panose="02050604050505020204" pitchFamily="18" charset="0"/>
              </a:rPr>
              <a:t>Miejsce, w którym przeprowadzany jest </a:t>
            </a:r>
            <a:r>
              <a:rPr lang="pl-PL" altLang="pl-PL" sz="2400" dirty="0" err="1" smtClean="0">
                <a:latin typeface="Bookman Old Style" panose="02050604050505020204" pitchFamily="18" charset="0"/>
              </a:rPr>
              <a:t>egzamin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 ósmoklasisty, musi spełniać warunki określone przepisami bhp i zapewniać piszącym </a:t>
            </a:r>
          </a:p>
          <a:p>
            <a:r>
              <a:rPr lang="pl-PL" altLang="pl-PL" sz="2400" dirty="0" smtClean="0">
                <a:latin typeface="Bookman Old Style" panose="02050604050505020204" pitchFamily="18" charset="0"/>
              </a:rPr>
              <a:t>samodzielność pracy. Zasady organizacji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i przeprowadzania egzaminu zostały zawarte w  rozporządzeniu oraz procedurach. 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Procedury dla uczniów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955" y="2027817"/>
            <a:ext cx="7759337" cy="36038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Na </a:t>
            </a:r>
            <a:r>
              <a:rPr lang="pl-PL" altLang="pl-PL" sz="2400" kern="0" dirty="0" err="1" smtClean="0">
                <a:latin typeface="Bookman Old Style" panose="02050604050505020204" pitchFamily="18" charset="0"/>
              </a:rPr>
              <a:t>egzamin</a:t>
            </a:r>
            <a:r>
              <a:rPr lang="pl-PL" altLang="pl-PL" sz="2400" kern="0" dirty="0" smtClean="0">
                <a:latin typeface="Bookman Old Style" panose="02050604050505020204" pitchFamily="18" charset="0"/>
              </a:rPr>
              <a:t> bezwzględnie </a:t>
            </a:r>
            <a:r>
              <a:rPr lang="pl-PL" altLang="pl-PL" sz="2400" b="1" kern="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wolno się spóźnić.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W bardzo wyjątkowych sytuacjach, gdy uczeń przyjdzie do szkoły, a wszyscy już weszli do sali </a:t>
            </a:r>
            <a:br>
              <a:rPr lang="pl-PL" altLang="pl-PL" sz="2400" kern="0" dirty="0" smtClean="0">
                <a:latin typeface="Bookman Old Style" panose="02050604050505020204" pitchFamily="18" charset="0"/>
              </a:rPr>
            </a:br>
            <a:r>
              <a:rPr lang="pl-PL" altLang="pl-PL" sz="2400" kern="0" dirty="0" smtClean="0">
                <a:latin typeface="Bookman Old Style" panose="02050604050505020204" pitchFamily="18" charset="0"/>
              </a:rPr>
              <a:t>i rozpoczęli czynności organizacyjne, uczeń może wejść za zgodą dyrektora – jeśli jednak wejdzie, kończy pracę ze wszystkimi.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Jeśli uczeń pojawi się w szkole, gdy wszyscy rozpoczną już pracę z arkuszem, a nie otrzyma zgody na pisanie egzaminu, musi napisać egzamin w dodatkowym terminie.</a:t>
            </a:r>
          </a:p>
          <a:p>
            <a:pPr algn="ctr">
              <a:buNone/>
            </a:pPr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761" y="511199"/>
            <a:ext cx="6965245" cy="1202485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  <a:latin typeface="Gabriola" pitchFamily="82" charset="0"/>
              </a:rPr>
              <a:t>Egzamin ósmoklasisty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213" y="1779621"/>
            <a:ext cx="7968342" cy="4555863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Przeprowadzony w maju.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Obejmuje trzy przedmioty.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Wynik w skali procentowej i centylowej.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Maksymalnie </a:t>
            </a:r>
            <a:r>
              <a:rPr lang="pl-PL" sz="3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45</a:t>
            </a:r>
            <a:r>
              <a:rPr lang="pl-PL" sz="3600" dirty="0" smtClean="0">
                <a:latin typeface="Bookman Old Style" panose="02050604050505020204" pitchFamily="18" charset="0"/>
              </a:rPr>
              <a:t> punktów z języka polskiego,</a:t>
            </a:r>
            <a:r>
              <a:rPr lang="pl-PL" sz="3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25</a:t>
            </a:r>
            <a:r>
              <a:rPr lang="pl-PL" sz="3600" dirty="0" smtClean="0">
                <a:latin typeface="Bookman Old Style" panose="02050604050505020204" pitchFamily="18" charset="0"/>
              </a:rPr>
              <a:t> punktów z matematyki, </a:t>
            </a:r>
            <a:r>
              <a:rPr lang="pl-PL" sz="3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55</a:t>
            </a:r>
            <a:r>
              <a:rPr lang="pl-PL" sz="3600" dirty="0" smtClean="0">
                <a:latin typeface="Bookman Old Style" panose="02050604050505020204" pitchFamily="18" charset="0"/>
              </a:rPr>
              <a:t> punktów z języka angielskiego.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Wynik nie ma wpływu na ukończenie szkoły.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Wynik ma wpływ na dalsze kształcenie.</a:t>
            </a:r>
            <a:endParaRPr lang="pl-PL" sz="3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Zestawy egzaminacyjne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85000"/>
              </a:lnSpc>
              <a:buFont typeface="+mj-lt"/>
              <a:buAutoNum type="arabicPeriod"/>
              <a:defRPr/>
            </a:pPr>
            <a:r>
              <a:rPr lang="pl-PL" sz="2600" dirty="0" smtClean="0">
                <a:latin typeface="Bookman Old Style" panose="02050604050505020204" pitchFamily="18" charset="0"/>
              </a:rPr>
              <a:t>Każdy uczeń przystępujący do egzaminu ósmoklasisty otrzymuje zestaw zadań wraz z kartą odpowiedzi (tzw. arkusz egzaminacyjny).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latin typeface="Bookman Old Style" panose="02050604050505020204" pitchFamily="18" charset="0"/>
              </a:rPr>
              <a:t>Zestawy do przeprowadzania egzaminu </a:t>
            </a:r>
            <a:br>
              <a:rPr lang="pl-PL" sz="2600" dirty="0" smtClean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przygotowują okręgowe komisje egzaminacyjne, a o tym, który z nich będą rozwiązywać ósmoklasiści decyduje dyrektor CKE.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latin typeface="Bookman Old Style" panose="02050604050505020204" pitchFamily="18" charset="0"/>
              </a:rPr>
              <a:t>Przykładowe zestawy zadań zamieszczone </a:t>
            </a:r>
            <a:br>
              <a:rPr lang="pl-PL" sz="2600" dirty="0" smtClean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są w </a:t>
            </a:r>
            <a:r>
              <a:rPr lang="pl-PL" sz="2600" u="sng" dirty="0" smtClean="0">
                <a:latin typeface="Bookman Old Style" panose="02050604050505020204" pitchFamily="18" charset="0"/>
              </a:rPr>
              <a:t>Informatorach</a:t>
            </a:r>
            <a:r>
              <a:rPr lang="pl-PL" sz="2600" dirty="0" smtClean="0">
                <a:latin typeface="Bookman Old Style" panose="02050604050505020204" pitchFamily="18" charset="0"/>
              </a:rPr>
              <a:t>.</a:t>
            </a:r>
            <a:endParaRPr lang="pl-PL" altLang="pl-PL" sz="2600" kern="0" dirty="0" smtClean="0">
              <a:latin typeface="Bookman Old Style" panose="02050604050505020204" pitchFamily="18" charset="0"/>
            </a:endParaRPr>
          </a:p>
          <a:p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Czynności organizacyjne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Jeden ze zdających z każdej sali uczestniczy w otwarciu paczek z zestawami w gabinecie dyrektora.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sz="2400" dirty="0" smtClean="0"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Pozostali uczniowie wchodzą zgodnie z procedurą oraz zasadami ustalonymi przez komisję.</a:t>
            </a:r>
          </a:p>
          <a:p>
            <a:pPr>
              <a:buFont typeface="+mj-lt"/>
              <a:buAutoNum type="arabicPeriod"/>
            </a:pPr>
            <a:endParaRPr lang="pl-PL" altLang="pl-PL" sz="2400" kern="0" dirty="0" smtClean="0">
              <a:latin typeface="Bookman Old Style" panose="02050604050505020204" pitchFamily="18" charset="0"/>
            </a:endParaRPr>
          </a:p>
          <a:p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Wejście do sali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Obowiązuje bezwzględny zakaz przynoszenia  na </a:t>
            </a:r>
            <a:r>
              <a:rPr lang="pl-PL" sz="28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800" dirty="0" smtClean="0">
                <a:latin typeface="Bookman Old Style" panose="02050604050505020204" pitchFamily="18" charset="0"/>
              </a:rPr>
              <a:t> urządzeń telekomunikacyjnych i multimedialnych.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 Jeśli urządzenie zostanie przyniesione na </a:t>
            </a:r>
            <a:r>
              <a:rPr lang="pl-PL" sz="28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800" dirty="0" smtClean="0">
                <a:latin typeface="Bookman Old Style" panose="02050604050505020204" pitchFamily="18" charset="0"/>
              </a:rPr>
              <a:t> i  zakłóci przebieg pracy, </a:t>
            </a:r>
            <a:r>
              <a:rPr lang="pl-PL" sz="28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800" dirty="0" smtClean="0">
                <a:latin typeface="Bookman Old Style" panose="02050604050505020204" pitchFamily="18" charset="0"/>
              </a:rPr>
              <a:t> dla danego ucznia zostaje przerwany.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Uczeń losuje miejsce przy stoliku.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W sali należy usiąść na wyznaczonym miejscu.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Karteczki z numerem miejsca ustalonym przez komisję nie wolno przekładać.</a:t>
            </a:r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Rozdanie arkuszy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Punktualnie </a:t>
            </a:r>
            <a:r>
              <a:rPr lang="pl-PL" alt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o 9.00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członkowie komisji rozdają arkusze.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Uczniowie czytają instrukcję, wpisują  w wyznaczonym miejscu swój kod, numer PESEL i naklejają naklejki – na początku arkusza i na karcie odpowiedzi. 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Sprawdzają, czy arkusz jest kompletny.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Nauczyciele pomagają uczniom i odpowiadają na pytania, dotyczące części organizacyjnej.</a:t>
            </a:r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7294" y="534786"/>
            <a:ext cx="6347713" cy="1320800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Początek pracy z arkuszem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Po zakończeniu wszystkich czynności organizacyjnych rozpoczyna się właściwa praca z arkuszem.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Członkowie komisji nie odpowiadają na żadne pytania dotyczące zadań.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Zachowanie w czasie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9087" y="1714307"/>
            <a:ext cx="7223760" cy="452973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1.  W czasie pracy z zestawem egzaminacyjnym zdający pracuje samodzielnie i nie zakłóca przebiegu egzaminu, a w szczególności: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-  nie opuszcza sali (tylko w szczególnie uzasadnionej sytuacji po uzyskaniu pozwolenia przewodniczącego zespołu),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nie opuszcza wyznaczonego miejsca w sali,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w żadnej formie nie porozumiewa się z innymi zdającymi,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nie wypowiada uwag i komentarzy,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nie zadaje żadnych pytań dotyczących zadań egzaminacyjnych,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2. W przypadku stwierdzenia nieprawidłowości przewodniczący przerywa uczniowi egzamin. Uczeń musi przystąpić do egzaminu  z danej części w drugim terminie (część rozumiemy  jako dzień egzaminacyjny).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Wyjście z sali w czasie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W bardzo uzasadnionych sytuacjach uczeń może wyjść  z sali (np. w celu zażycia leku), ale dzieje się to pod okiem nauczyciela dyżurującego na korytarzu.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W innych sytuacjach uczeń nie opuszcza sali.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2149" y="407883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Koniec pracy z arkuszem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Gabriola" pitchFamily="82" charset="0"/>
              </a:rPr>
              <a:t>Należy wykorzystać cały czas przeznaczony na pracę z arkuszem.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Gabriola" pitchFamily="82" charset="0"/>
              </a:rPr>
              <a:t>Po zakończeniu pracy uczeń odkłada arkusz na brzeg stolika i czeka, aż podejdzie do niego jeden z członków komisji, który sprawdza poprawność kodowania i uzupełnienia karty odpowiedzi.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Gabriola" pitchFamily="82" charset="0"/>
              </a:rPr>
              <a:t>Po upływie czasu przeznaczonego na rozwiązywanie zadań z zestawem egzaminacyjnym, uczniowie stosują się do poleceń przewodniczącego zespołu nadzorującego.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Gabriola" pitchFamily="82" charset="0"/>
              </a:rPr>
              <a:t>Jeden uczeń z każdej sali zostanie poproszony o pozostanie do momentu spakowania materiałów do koperty – jego nazwisko zostanie zapisane w protokole.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Co trzeba zabrać 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Bezwzględnie każdy zdający zaopatruje się w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długopis z czarnym wkładem.</a:t>
            </a:r>
            <a:endParaRPr lang="pl-PL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W drugim dniu należy dodatkowo przynieść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linijkę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Rysunki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– jeżeli trzeba je wykonać – zdający wykonują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długopisem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Nie wykonuje się rysunków ołówkiem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0664" y="457759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Czego nie wnosimy na salę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Pod żadnym pozorem </a:t>
            </a: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wnosimy </a:t>
            </a:r>
            <a:r>
              <a:rPr lang="pl-PL" sz="2400" dirty="0" smtClean="0">
                <a:latin typeface="Bookman Old Style" panose="02050604050505020204" pitchFamily="18" charset="0"/>
              </a:rPr>
              <a:t>dodatkowych przedmiotów np.: maskotek, torebek.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wnosimy </a:t>
            </a:r>
            <a:r>
              <a:rPr lang="pl-PL" sz="2400" dirty="0" smtClean="0">
                <a:latin typeface="Bookman Old Style" panose="02050604050505020204" pitchFamily="18" charset="0"/>
              </a:rPr>
              <a:t>produktów spożywczych i napojów (wyjątek stanowią osoby, których stan zdrowia wymaga regularnych posiłków).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Nie wolno przynosić</a:t>
            </a:r>
            <a:r>
              <a:rPr lang="pl-PL" sz="2400" dirty="0" smtClean="0">
                <a:latin typeface="Bookman Old Style" panose="02050604050505020204" pitchFamily="18" charset="0"/>
              </a:rPr>
              <a:t>, a tym samym używać – korektora, a w drugim dniu także kalkulatora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789141" y="1410789"/>
            <a:ext cx="7531900" cy="39449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  <a:r>
              <a:rPr lang="pl-PL" sz="36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pl-PL" sz="36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jest egzaminem </a:t>
            </a:r>
            <a:r>
              <a:rPr lang="pl-PL" sz="2600" u="sng" dirty="0" smtClean="0">
                <a:latin typeface="Bookman Old Style" panose="02050604050505020204" pitchFamily="18" charset="0"/>
              </a:rPr>
              <a:t>obowiązkowym</a:t>
            </a:r>
            <a:r>
              <a:rPr lang="pl-PL" sz="2600" dirty="0" smtClean="0">
                <a:latin typeface="Bookman Old Style" panose="02050604050505020204" pitchFamily="18" charset="0"/>
              </a:rPr>
              <a:t>, co oznacza, że każdy uczeń musi do niego przystąpić, aby ukończyć </a:t>
            </a:r>
            <a:r>
              <a:rPr lang="pl-PL" sz="2600" dirty="0" smtClean="0">
                <a:latin typeface="Bookman Old Style" panose="02050604050505020204" pitchFamily="18" charset="0"/>
              </a:rPr>
              <a:t>szkołę podstawową.</a:t>
            </a:r>
            <a:r>
              <a:rPr lang="pl-PL" sz="2600" dirty="0">
                <a:latin typeface="Bookman Old Style" panose="02050604050505020204" pitchFamily="18" charset="0"/>
              </a:rPr>
              <a:t/>
            </a:r>
            <a:br>
              <a:rPr lang="pl-PL" sz="2600" dirty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Nie jest określony minimalny wynik, jaki uczeń powinien uzyskać, dlatego egzaminu ósmoklasisty nie można nie zdać.</a:t>
            </a:r>
            <a:endParaRPr lang="pl-PL" sz="2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Sprawdzanie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331" y="1818810"/>
            <a:ext cx="7412578" cy="452973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Rozwiązane przez ucznia zadania otwarte są sprawdzane i punktowane przez specjalnie przygotowanych i przeszkolonych egzaminatorów okręgowych komisji egzaminacyjnych, wpisanych do ewidencji. </a:t>
            </a:r>
          </a:p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Karty odpowiedzi, na których są odpowiedzi do zadań zamkniętych (naniesione przez uczniów) oraz wyniki zadań otwartych (wpisane przez egzaminatorów), wprowadza się do elektronicznych czytników, w których każda z kart jest odczytywana. Wynik odczytu wprowadzony zostaje do bazy danych.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3589" y="534948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Egzaminatorzy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3589" y="2602581"/>
            <a:ext cx="7223760" cy="45297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2800" dirty="0" smtClean="0">
                <a:latin typeface="Bookman Old Style" panose="02050604050505020204" pitchFamily="18" charset="0"/>
              </a:rPr>
              <a:t>  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Egzaminatorów powołuje dyrektor OKE.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Nie mogą oni sprawdzać prac uczniów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ze szkoły, w której są zatrudnieni.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2771" y="817581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Wynik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6652" y="1975564"/>
            <a:ext cx="7223760" cy="45297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Wynik egzaminu ósmoklasisty to suma punktów uzyskanych za wykonanie zadań otwartych i zamkniętych. 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Ustala go okręgowa komisja egzaminacyjna na podstawie liczby punktów przyznanych przez egzaminatorów. Jest on ostateczny.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Unieważnienie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275" y="1988627"/>
            <a:ext cx="7223760" cy="4529737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W przypadku stwierdzenia niesamodzielnego rozwiązywania zadań przez ósmoklasistę lub jeżeli zakłóca on prawidłowy przebieg egzaminu ósmoklasisty w sposób utrudniający pracę pozostałym uczniom (słuchaczom), przewodniczący szkolnego zespołu egzaminacyjnego unieważnia pracę tego ósmoklasisty i przerywa jego egzamin.</a:t>
            </a:r>
          </a:p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Informację o przerwaniu i unieważnieniu egzaminu zamieszcza się w protokole.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752268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Udostępnienie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331" y="2119256"/>
            <a:ext cx="7438704" cy="4529737"/>
          </a:xfrm>
        </p:spPr>
        <p:txBody>
          <a:bodyPr>
            <a:normAutofit/>
          </a:bodyPr>
          <a:lstStyle/>
          <a:p>
            <a:pPr algn="ctr">
              <a:lnSpc>
                <a:spcPct val="85000"/>
              </a:lnSpc>
              <a:buNone/>
            </a:pPr>
            <a:r>
              <a:rPr lang="pl-PL" altLang="pl-PL" sz="2400" dirty="0">
                <a:latin typeface="Bookman Old Style" panose="02050604050505020204" pitchFamily="18" charset="0"/>
              </a:rPr>
              <a:t> 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Na prośbę - pisemny wniosek rodziców    ucznia sprawdzona i oceniona praca ucznia jest udostępniona rodzicom  w miejscu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i czasie wskazanym przez dyrektora OKE.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Szczegółowe informacje</a:t>
            </a:r>
            <a:endParaRPr lang="pl-PL" b="1" dirty="0">
              <a:solidFill>
                <a:schemeClr val="tx1"/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Szczegółowy opis przebiegu egzaminu ósmoklasisty znajduje się w „Informacji o sposobie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organizacji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i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przeprowadzania egzaminu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ósmoklasisty  opublikowanej na stronie internetowej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CKE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 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/>
            </a:r>
            <a:b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Szczegółowe </a:t>
            </a:r>
            <a:r>
              <a:rPr lang="pl-PL" sz="2400" dirty="0">
                <a:latin typeface="Bookman Old Style" panose="02050604050505020204" pitchFamily="18" charset="0"/>
              </a:rPr>
              <a:t>wymagania </a:t>
            </a:r>
            <a:r>
              <a:rPr lang="pl-PL" sz="2400" dirty="0" smtClean="0">
                <a:latin typeface="Bookman Old Style" panose="02050604050505020204" pitchFamily="18" charset="0"/>
              </a:rPr>
              <a:t>egzaminacyjne znajdują się w „Informatorach” (Aneksy 2021)na stronie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internetowej CKE.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             </a:t>
            </a:r>
            <a:r>
              <a:rPr lang="pl-PL" sz="2400" b="1" u="sng" dirty="0" smtClean="0">
                <a:latin typeface="Bookman Old Style" panose="02050604050505020204" pitchFamily="18" charset="0"/>
                <a:hlinkClick r:id="rId2"/>
              </a:rPr>
              <a:t>https</a:t>
            </a:r>
            <a:r>
              <a:rPr lang="pl-PL" sz="2400" b="1" u="sng" dirty="0">
                <a:latin typeface="Bookman Old Style" panose="02050604050505020204" pitchFamily="18" charset="0"/>
                <a:hlinkClick r:id="rId2"/>
              </a:rPr>
              <a:t>://cke.gov.pl/</a:t>
            </a:r>
            <a:endParaRPr lang="pl-PL" sz="2400" b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6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3" y="1345475"/>
            <a:ext cx="7341327" cy="39449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</a:p>
          <a:p>
            <a:pPr>
              <a:buNone/>
            </a:pPr>
            <a:r>
              <a:rPr lang="pl-PL" sz="3600" dirty="0" smtClean="0">
                <a:latin typeface="Gabriola" pitchFamily="82" charset="0"/>
              </a:rPr>
              <a:t/>
            </a:r>
            <a:br>
              <a:rPr lang="pl-PL" sz="3600" dirty="0" smtClean="0">
                <a:latin typeface="Gabriola" pitchFamily="82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jest przeprowadzony na podstawie wymagań określonych w podstawie programowej oraz sprawdza, w jakim stopniu zdający spełnia te wymagania.</a:t>
            </a:r>
          </a:p>
          <a:p>
            <a:pPr>
              <a:buNone/>
            </a:pP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95894" y="624643"/>
            <a:ext cx="74458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latin typeface="Gabriola" pitchFamily="82" charset="0"/>
              </a:rPr>
              <a:t>Egzamin ósmoklasisty</a:t>
            </a:r>
            <a:r>
              <a:rPr lang="pl-PL" sz="2400" b="1" dirty="0" smtClean="0">
                <a:latin typeface="Gabriola" pitchFamily="82" charset="0"/>
              </a:rPr>
              <a:t>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pełni dwie zasadnicze funkcje: </a:t>
            </a:r>
          </a:p>
          <a:p>
            <a:pPr marL="514350" indent="-514350"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określa poziom wykształcenia ogólnego uczniów w zakresie obowiązkowych przedmiotów egzaminacyjnych i zapewnia uczniowi, jego rodzicom, nauczycielom oraz władzom oświatowym informację zwrotną na temat tego poziomu wykształcenia </a:t>
            </a:r>
          </a:p>
          <a:p>
            <a:pPr marL="514350" indent="-514350"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zastępuje </a:t>
            </a:r>
            <a:r>
              <a:rPr lang="pl-PL" sz="24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400" dirty="0" smtClean="0">
                <a:latin typeface="Bookman Old Style" panose="02050604050505020204" pitchFamily="18" charset="0"/>
              </a:rPr>
              <a:t> wstępny do szkół ponadpodstawowych, które wykorzystują wyniki egzaminu ósmoklasisty z poszczególnych przedmiotów jako kryteria w procesie rekrutacji, jeżeli liczba kandydatów jest większa niż liczba wolnych miejsc w danej szkole.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jest </a:t>
            </a:r>
            <a:r>
              <a:rPr lang="pl-PL" sz="2400" dirty="0">
                <a:latin typeface="Bookman Old Style" panose="02050604050505020204" pitchFamily="18" charset="0"/>
              </a:rPr>
              <a:t>przeprowadzany w formie </a:t>
            </a:r>
            <a:r>
              <a:rPr lang="pl-PL" sz="2400" dirty="0" smtClean="0">
                <a:latin typeface="Bookman Old Style" panose="02050604050505020204" pitchFamily="18" charset="0"/>
              </a:rPr>
              <a:t>pisemnej.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endParaRPr lang="pl-PL" sz="2400" dirty="0" smtClean="0"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Ósmoklasista </a:t>
            </a:r>
            <a:r>
              <a:rPr lang="pl-PL" sz="2400" dirty="0">
                <a:latin typeface="Bookman Old Style" panose="02050604050505020204" pitchFamily="18" charset="0"/>
              </a:rPr>
              <a:t>przystępuje do egzaminu z trzech przedmiotów obowiązkowych, tj.: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2400" dirty="0">
                <a:latin typeface="Bookman Old Style" panose="02050604050505020204" pitchFamily="18" charset="0"/>
              </a:rPr>
              <a:t>matematyki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2400" dirty="0">
                <a:latin typeface="Bookman Old Style" panose="02050604050505020204" pitchFamily="18" charset="0"/>
              </a:rPr>
              <a:t>języka polskiego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2400" dirty="0">
                <a:latin typeface="Bookman Old Style" panose="02050604050505020204" pitchFamily="18" charset="0"/>
              </a:rPr>
              <a:t>języka obcego nowożytnego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25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49085" y="1420560"/>
            <a:ext cx="81250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latin typeface="Gabriola" pitchFamily="82" charset="0"/>
              </a:rPr>
              <a:t>Zadania na egzaminie ósmoklasisty</a:t>
            </a:r>
          </a:p>
          <a:p>
            <a:endParaRPr lang="pl-PL" sz="4000" b="1" dirty="0" smtClean="0">
              <a:latin typeface="Gabriola" pitchFamily="82" charset="0"/>
            </a:endParaRPr>
          </a:p>
          <a:p>
            <a:r>
              <a:rPr lang="pl-PL" sz="2400" dirty="0" smtClean="0">
                <a:latin typeface="Bookman Old Style" panose="02050604050505020204" pitchFamily="18" charset="0"/>
              </a:rPr>
              <a:t>W arkuszu egzaminacyjnym ‎z każdego przedmiotu znajdą się zarówno zadania ‎zamknięte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(tj. takie, w których uczeń wybiera jedną odpowiedź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z kilku podanych),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jak i zadania otwarte (tj. takie, w których uczeń samodzielnie formułuje odpowiedź). ‎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645" y="1235593"/>
            <a:ext cx="6965245" cy="1202485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Gabriola" pitchFamily="82" charset="0"/>
              </a:rPr>
              <a:t>Egzamin ósmoklasisty</a:t>
            </a:r>
            <a:r>
              <a:rPr lang="pl-PL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pl-PL" dirty="0" smtClean="0">
                <a:latin typeface="Gabriola" pitchFamily="82" charset="0"/>
              </a:rPr>
              <a:t/>
            </a:r>
            <a:br>
              <a:rPr lang="pl-PL" dirty="0" smtClean="0">
                <a:latin typeface="Gabriola" pitchFamily="82" charset="0"/>
              </a:rPr>
            </a:br>
            <a:endParaRPr lang="pl-PL" dirty="0"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3771" y="2615644"/>
            <a:ext cx="7759338" cy="36038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latin typeface="Bookman Old Style" panose="02050604050505020204" pitchFamily="18" charset="0"/>
              </a:rPr>
              <a:t> jest przeprowadzany przez trzy kolejne dni: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 pierwszego dnia – egzamin z języka polskiego,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                                            który trwa </a:t>
            </a:r>
            <a:r>
              <a:rPr lang="pl-PL" sz="2400" b="1" dirty="0" smtClean="0">
                <a:latin typeface="Bookman Old Style" panose="02050604050505020204" pitchFamily="18" charset="0"/>
              </a:rPr>
              <a:t>120</a:t>
            </a:r>
            <a:r>
              <a:rPr lang="pl-PL" sz="2400" dirty="0" smtClean="0">
                <a:latin typeface="Bookman Old Style" panose="02050604050505020204" pitchFamily="18" charset="0"/>
              </a:rPr>
              <a:t> minut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 drugiego dnia – egzamin z matematyki,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                                            który trwa </a:t>
            </a:r>
            <a:r>
              <a:rPr lang="pl-PL" sz="2400" b="1" dirty="0" smtClean="0">
                <a:latin typeface="Bookman Old Style" panose="02050604050505020204" pitchFamily="18" charset="0"/>
              </a:rPr>
              <a:t>100</a:t>
            </a:r>
            <a:r>
              <a:rPr lang="pl-PL" sz="2400" dirty="0" smtClean="0">
                <a:latin typeface="Bookman Old Style" panose="02050604050505020204" pitchFamily="18" charset="0"/>
              </a:rPr>
              <a:t> minut 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 trzeciego dnia – egzamin z języka obcego nowożytnego,       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                                            który trwa </a:t>
            </a:r>
            <a:r>
              <a:rPr lang="pl-PL" sz="2400" b="1" dirty="0" smtClean="0">
                <a:latin typeface="Bookman Old Style" panose="02050604050505020204" pitchFamily="18" charset="0"/>
              </a:rPr>
              <a:t>90</a:t>
            </a:r>
            <a:r>
              <a:rPr lang="pl-PL" sz="2400" dirty="0" smtClean="0">
                <a:latin typeface="Bookman Old Style" panose="02050604050505020204" pitchFamily="18" charset="0"/>
              </a:rPr>
              <a:t> minut.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1039651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Terminy egzaminu ósmoklasisty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9977" y="2223759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1. 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25 maja 2021r</a:t>
            </a: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 - </a:t>
            </a:r>
            <a:r>
              <a:rPr lang="pl-PL" sz="2800" dirty="0" smtClean="0">
                <a:latin typeface="Bookman Old Style" panose="02050604050505020204" pitchFamily="18" charset="0"/>
              </a:rPr>
              <a:t>język polski</a:t>
            </a:r>
          </a:p>
          <a:p>
            <a:pPr marL="0" indent="0">
              <a:buNone/>
            </a:pPr>
            <a:r>
              <a:rPr lang="pl-PL" sz="2800" dirty="0" smtClean="0">
                <a:latin typeface="Bookman Old Style" panose="02050604050505020204" pitchFamily="18" charset="0"/>
              </a:rPr>
              <a:t>       od godz. 9.00 do 11.00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2.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 26 maja 2021r</a:t>
            </a: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800" dirty="0" smtClean="0">
                <a:latin typeface="Bookman Old Style" panose="02050604050505020204" pitchFamily="18" charset="0"/>
              </a:rPr>
              <a:t>– matematyka</a:t>
            </a:r>
          </a:p>
          <a:p>
            <a:pPr marL="0" indent="0">
              <a:buNone/>
            </a:pPr>
            <a:r>
              <a:rPr lang="pl-PL" sz="2800" dirty="0" smtClean="0">
                <a:latin typeface="Bookman Old Style" panose="02050604050505020204" pitchFamily="18" charset="0"/>
              </a:rPr>
              <a:t>       od godz. 9.00 do 10.40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3.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27 maja 2021r</a:t>
            </a:r>
            <a:r>
              <a:rPr lang="pl-PL" sz="2800" dirty="0" smtClean="0">
                <a:latin typeface="Bookman Old Style" panose="02050604050505020204" pitchFamily="18" charset="0"/>
              </a:rPr>
              <a:t>.  - język obcy nowożytny od godz. 9.00 do 10.30</a:t>
            </a:r>
            <a:endParaRPr lang="pl-PL" sz="2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3150</TotalTime>
  <Words>1144</Words>
  <Application>Microsoft Office PowerPoint</Application>
  <PresentationFormat>Pokaz na ekranie (4:3)</PresentationFormat>
  <Paragraphs>125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3" baseType="lpstr">
      <vt:lpstr>Arial</vt:lpstr>
      <vt:lpstr>Bookman Old Style</vt:lpstr>
      <vt:lpstr>Brush Script MT</vt:lpstr>
      <vt:lpstr>Gabriola</vt:lpstr>
      <vt:lpstr>Garamond</vt:lpstr>
      <vt:lpstr>Trebuchet MS</vt:lpstr>
      <vt:lpstr>Wingdings 3</vt:lpstr>
      <vt:lpstr>Faseta</vt:lpstr>
      <vt:lpstr>Prezentacja programu PowerPoint</vt:lpstr>
      <vt:lpstr>Egzamin ósmoklasisty</vt:lpstr>
      <vt:lpstr>Prezentacja programu PowerPoint</vt:lpstr>
      <vt:lpstr>Prezentacja programu PowerPoint</vt:lpstr>
      <vt:lpstr>Prezentacja programu PowerPoint</vt:lpstr>
      <vt:lpstr>Egzamin ósmoklasisty </vt:lpstr>
      <vt:lpstr>Prezentacja programu PowerPoint</vt:lpstr>
      <vt:lpstr>Egzamin ósmoklasisty  </vt:lpstr>
      <vt:lpstr>Terminy egzaminu ósmoklasisty</vt:lpstr>
      <vt:lpstr>Termin egzaminów dodatkowych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Procedury dla uczniów</vt:lpstr>
      <vt:lpstr>Zestawy egzaminacyjne</vt:lpstr>
      <vt:lpstr>Czynności organizacyjne</vt:lpstr>
      <vt:lpstr>Wejście do sali</vt:lpstr>
      <vt:lpstr>Rozdanie arkuszy</vt:lpstr>
      <vt:lpstr>Początek pracy z arkuszem</vt:lpstr>
      <vt:lpstr>Zachowanie w czasie pracy</vt:lpstr>
      <vt:lpstr>Wyjście z sali w czasie pracy</vt:lpstr>
      <vt:lpstr>Koniec pracy z arkuszem</vt:lpstr>
      <vt:lpstr>Co trzeba zabrać </vt:lpstr>
      <vt:lpstr>Czego nie wnosimy na salę</vt:lpstr>
      <vt:lpstr>Sprawdzanie</vt:lpstr>
      <vt:lpstr>Egzaminatorzy</vt:lpstr>
      <vt:lpstr>Wynik</vt:lpstr>
      <vt:lpstr>Unieważnienie</vt:lpstr>
      <vt:lpstr>Udostępnienie pracy</vt:lpstr>
      <vt:lpstr>Szczegółowe informacje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Małgorzata Dróbka</dc:creator>
  <cp:lastModifiedBy>User</cp:lastModifiedBy>
  <cp:revision>70</cp:revision>
  <dcterms:created xsi:type="dcterms:W3CDTF">2014-09-16T21:39:22Z</dcterms:created>
  <dcterms:modified xsi:type="dcterms:W3CDTF">2021-02-04T09:28:33Z</dcterms:modified>
</cp:coreProperties>
</file>